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98" r:id="rId3"/>
    <p:sldId id="257" r:id="rId4"/>
    <p:sldId id="274" r:id="rId5"/>
    <p:sldId id="273" r:id="rId6"/>
    <p:sldId id="276" r:id="rId7"/>
    <p:sldId id="275" r:id="rId8"/>
    <p:sldId id="285" r:id="rId9"/>
    <p:sldId id="303" r:id="rId10"/>
    <p:sldId id="286" r:id="rId11"/>
    <p:sldId id="259" r:id="rId12"/>
    <p:sldId id="304" r:id="rId13"/>
    <p:sldId id="260" r:id="rId14"/>
    <p:sldId id="277" r:id="rId15"/>
    <p:sldId id="263" r:id="rId16"/>
    <p:sldId id="269" r:id="rId17"/>
    <p:sldId id="270" r:id="rId18"/>
    <p:sldId id="272" r:id="rId19"/>
    <p:sldId id="305" r:id="rId20"/>
    <p:sldId id="278" r:id="rId21"/>
    <p:sldId id="271" r:id="rId22"/>
    <p:sldId id="306" r:id="rId23"/>
    <p:sldId id="279" r:id="rId24"/>
    <p:sldId id="268" r:id="rId25"/>
    <p:sldId id="280" r:id="rId26"/>
    <p:sldId id="281" r:id="rId27"/>
    <p:sldId id="282" r:id="rId28"/>
    <p:sldId id="283" r:id="rId29"/>
    <p:sldId id="308" r:id="rId30"/>
    <p:sldId id="287" r:id="rId31"/>
    <p:sldId id="288" r:id="rId32"/>
    <p:sldId id="289" r:id="rId33"/>
    <p:sldId id="290" r:id="rId34"/>
    <p:sldId id="291" r:id="rId35"/>
    <p:sldId id="292" r:id="rId36"/>
    <p:sldId id="296" r:id="rId37"/>
    <p:sldId id="294" r:id="rId38"/>
    <p:sldId id="295" r:id="rId39"/>
    <p:sldId id="293" r:id="rId40"/>
    <p:sldId id="297" r:id="rId41"/>
    <p:sldId id="284" r:id="rId42"/>
    <p:sldId id="299" r:id="rId43"/>
    <p:sldId id="301" r:id="rId44"/>
    <p:sldId id="300" r:id="rId45"/>
    <p:sldId id="302" r:id="rId46"/>
    <p:sldId id="307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4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616AC-A7B2-4512-86FA-1EEF17872ECA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CDEBB-B64C-4F49-B1F3-C60F91E68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9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37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33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6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99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78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30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7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382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20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0B622-4435-4ECA-94B9-78167EE40995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40309-AEFD-4098-B312-119F9D22D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81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.com/academy/lesson/the-phoenicians-history-religion-civilization.html" TargetMode="External"/><Relationship Id="rId2" Type="http://schemas.openxmlformats.org/officeDocument/2006/relationships/hyperlink" Target="https://www.worldhistory.org/Phoenician_Relig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ROY_WJj6b9k" TargetMode="External"/><Relationship Id="rId5" Type="http://schemas.openxmlformats.org/officeDocument/2006/relationships/hyperlink" Target="https://www.youtube.com/watch?v=KncTpP7Nrq0" TargetMode="External"/><Relationship Id="rId4" Type="http://schemas.openxmlformats.org/officeDocument/2006/relationships/hyperlink" Target="https://www.youtube.com/watch?v=c9klkMKZczA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5uQhKs93zA" TargetMode="External"/><Relationship Id="rId2" Type="http://schemas.openxmlformats.org/officeDocument/2006/relationships/hyperlink" Target="https://www.youtube.com/watch?v=ctnWsYo9SqA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bzubov.com/new_course/lecture_063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zbyka.ru/otechnik/Hrisanf_Retivcev/religii-drevnego-mira-v-ih-otnoshenii-k-hristianstvu/12" TargetMode="External"/><Relationship Id="rId2" Type="http://schemas.openxmlformats.org/officeDocument/2006/relationships/hyperlink" Target="https://ancientrome.ru/antlitr/philon-bibl/intro-f.ht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krotov.info/acts/04/onomastik/biblsk.html" TargetMode="External"/><Relationship Id="rId4" Type="http://schemas.openxmlformats.org/officeDocument/2006/relationships/hyperlink" Target="http://vdi.igh.ru/system/articles/pdfs/000/001/279/original/75661201451e91bcc53ab1e64d3ae0823fe1cf04.pdf?1532513271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Религия древнего Ханаана (Угарит, Финикия)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Географическая основа Хананейских религий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Экономическая основа Хананейских религий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религии</a:t>
            </a:r>
          </a:p>
        </p:txBody>
      </p:sp>
    </p:spTree>
    <p:extLst>
      <p:ext uri="{BB962C8B-B14F-4D97-AF65-F5344CB8AC3E}">
        <p14:creationId xmlns:p14="http://schemas.microsoft.com/office/powerpoint/2010/main" val="106065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725264" y="833107"/>
            <a:ext cx="2816942" cy="10471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Эон (Вечность), </a:t>
            </a:r>
            <a:r>
              <a:rPr lang="ru-RU" sz="2400" dirty="0"/>
              <a:t>женское божество</a:t>
            </a:r>
          </a:p>
          <a:p>
            <a:pPr algn="ctr"/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77180" y="773940"/>
            <a:ext cx="3657599" cy="11208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Протогон (первородный), </a:t>
            </a:r>
            <a:r>
              <a:rPr lang="ru-RU" sz="2400" dirty="0"/>
              <a:t>мужское божество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94271" y="2684206"/>
            <a:ext cx="3023419" cy="78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Небо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28503" y="2684206"/>
            <a:ext cx="3244645" cy="6489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Земля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234379" y="4144648"/>
            <a:ext cx="3016047" cy="12975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Эль</a:t>
            </a:r>
            <a:r>
              <a:rPr lang="ru-RU" sz="2400" b="1" dirty="0"/>
              <a:t>, лишил отца трона и стал главой богов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76883" y="4428553"/>
            <a:ext cx="3318387" cy="7296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err="1" smtClean="0">
                <a:solidFill>
                  <a:srgbClr val="C00000"/>
                </a:solidFill>
              </a:rPr>
              <a:t>Ашера</a:t>
            </a:r>
            <a:r>
              <a:rPr lang="ru-RU" sz="2400" b="1" dirty="0" smtClean="0">
                <a:solidFill>
                  <a:srgbClr val="C00000"/>
                </a:solidFill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</a:rPr>
              <a:t>(женское божество)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9458" y="117987"/>
            <a:ext cx="5279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Образовались первые боги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434779" y="1334379"/>
            <a:ext cx="13421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973096" y="1437616"/>
            <a:ext cx="0" cy="1637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6" idx="3"/>
          </p:cNvCxnSpPr>
          <p:nvPr/>
        </p:nvCxnSpPr>
        <p:spPr>
          <a:xfrm flipV="1">
            <a:off x="5117690" y="3075038"/>
            <a:ext cx="17108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endCxn id="8" idx="0"/>
          </p:cNvCxnSpPr>
          <p:nvPr/>
        </p:nvCxnSpPr>
        <p:spPr>
          <a:xfrm flipH="1">
            <a:off x="3742403" y="3075038"/>
            <a:ext cx="2230694" cy="106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8" idx="3"/>
            <a:endCxn id="9" idx="1"/>
          </p:cNvCxnSpPr>
          <p:nvPr/>
        </p:nvCxnSpPr>
        <p:spPr>
          <a:xfrm flipV="1">
            <a:off x="5250426" y="4793401"/>
            <a:ext cx="15264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523" y="0"/>
            <a:ext cx="5270398" cy="67547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052" y="5387635"/>
            <a:ext cx="5919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Позолоченная статуэтка Эля из </a:t>
            </a:r>
            <a:r>
              <a:rPr lang="ru-RU" sz="3200" b="1" dirty="0" err="1"/>
              <a:t>Мегидо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41503" y="194611"/>
            <a:ext cx="4218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Эль</a:t>
            </a:r>
            <a:r>
              <a:rPr lang="ru-RU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200" b="1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Элоах</a:t>
            </a:r>
            <a:r>
              <a:rPr lang="ru-RU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32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Ил</a:t>
            </a:r>
            <a:r>
              <a:rPr lang="ru-RU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32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Илу)</a:t>
            </a:r>
            <a:r>
              <a:rPr lang="ru-RU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90052" y="821353"/>
            <a:ext cx="60812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западносемитской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мифологии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верховный Бог-Творец Угарита и Финикии. </a:t>
            </a: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«Эль»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корнем для имен: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Аллах, 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Элохим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Энлиль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Эллиль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и др.</a:t>
            </a:r>
          </a:p>
          <a:p>
            <a:endParaRPr lang="ru-RU" sz="3200" dirty="0" smtClean="0"/>
          </a:p>
          <a:p>
            <a:r>
              <a:rPr lang="ru-RU" sz="3200" dirty="0" smtClean="0"/>
              <a:t>Он является отцом </a:t>
            </a:r>
            <a:r>
              <a:rPr lang="ru-RU" sz="3200" b="1" dirty="0"/>
              <a:t>70-ти </a:t>
            </a:r>
            <a:r>
              <a:rPr lang="ru-RU" sz="3200" b="1" dirty="0" smtClean="0">
                <a:solidFill>
                  <a:srgbClr val="C00000"/>
                </a:solidFill>
              </a:rPr>
              <a:t>Ваалов</a:t>
            </a:r>
            <a:r>
              <a:rPr lang="ru-RU" sz="3200" b="1" dirty="0" smtClean="0"/>
              <a:t> </a:t>
            </a:r>
            <a:r>
              <a:rPr lang="ru-RU" sz="3200" dirty="0"/>
              <a:t>(богов).</a:t>
            </a:r>
          </a:p>
        </p:txBody>
      </p:sp>
    </p:spTree>
    <p:extLst>
      <p:ext uri="{BB962C8B-B14F-4D97-AF65-F5344CB8AC3E}">
        <p14:creationId xmlns:p14="http://schemas.microsoft.com/office/powerpoint/2010/main" val="66624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76981"/>
            <a:ext cx="5869857" cy="650403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676103" y="668508"/>
            <a:ext cx="512260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Каменный нож из </a:t>
            </a:r>
            <a:r>
              <a:rPr lang="ru-RU" sz="4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Джебель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Эль-Арак</a:t>
            </a:r>
            <a:r>
              <a:rPr lang="ru-RU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изображающий бога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Эля</a:t>
            </a:r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сражающегося со львами</a:t>
            </a:r>
            <a:r>
              <a:rPr lang="ru-RU" sz="3600" b="1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890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537" y="147484"/>
            <a:ext cx="4567392" cy="6445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490" y="191729"/>
            <a:ext cx="573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Ашера / Асирату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47484" y="776504"/>
            <a:ext cx="704972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Ашера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сокращение более длинного титула, означающего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Госпожа, 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господствующая на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Море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Такая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этимология подразумевает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Ашера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разрушительница водного хаоса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Верховная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богиня-мать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супруга главы пантеона Эля / Илу.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религии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древних израильтян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выступит в качестве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супруги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Йахве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присутствия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имела в 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деревянном столбе,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используемом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снискания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защиты и покровительства.</a:t>
            </a:r>
          </a:p>
        </p:txBody>
      </p:sp>
    </p:spTree>
    <p:extLst>
      <p:ext uri="{BB962C8B-B14F-4D97-AF65-F5344CB8AC3E}">
        <p14:creationId xmlns:p14="http://schemas.microsoft.com/office/powerpoint/2010/main" val="92339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88140" y="435077"/>
            <a:ext cx="1799304" cy="988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</a:rPr>
              <a:t>Ашера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746089" y="442451"/>
            <a:ext cx="1887795" cy="9807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>
                <a:solidFill>
                  <a:schemeClr val="tx1"/>
                </a:solidFill>
              </a:rPr>
              <a:t>Эль</a:t>
            </a:r>
            <a:r>
              <a:rPr lang="ru-RU" sz="3200">
                <a:solidFill>
                  <a:schemeClr val="tx1"/>
                </a:solidFill>
              </a:rPr>
              <a:t> </a:t>
            </a:r>
            <a:endParaRPr lang="ru-RU" sz="3200" dirty="0"/>
          </a:p>
        </p:txBody>
      </p:sp>
      <p:cxnSp>
        <p:nvCxnSpPr>
          <p:cNvPr id="8" name="Прямая со стрелкой 7"/>
          <p:cNvCxnSpPr>
            <a:stCxn id="2" idx="3"/>
            <a:endCxn id="3" idx="1"/>
          </p:cNvCxnSpPr>
          <p:nvPr/>
        </p:nvCxnSpPr>
        <p:spPr>
          <a:xfrm>
            <a:off x="2787444" y="929148"/>
            <a:ext cx="958645" cy="36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331838" y="1639138"/>
            <a:ext cx="4136924" cy="32741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srgbClr val="C00000"/>
                </a:solidFill>
              </a:rPr>
              <a:t>70 </a:t>
            </a:r>
            <a:r>
              <a:rPr lang="ru-RU" sz="2400" b="1" dirty="0" smtClean="0">
                <a:solidFill>
                  <a:srgbClr val="C00000"/>
                </a:solidFill>
              </a:rPr>
              <a:t>Ваалов</a:t>
            </a:r>
            <a:r>
              <a:rPr lang="ru-RU" sz="2400" dirty="0">
                <a:solidFill>
                  <a:prstClr val="black"/>
                </a:solidFill>
              </a:rPr>
              <a:t>, среди которых:</a:t>
            </a:r>
          </a:p>
          <a:p>
            <a:pPr lvl="0"/>
            <a:r>
              <a:rPr lang="ru-RU" sz="2400" b="1" dirty="0">
                <a:solidFill>
                  <a:prstClr val="black"/>
                </a:solidFill>
              </a:rPr>
              <a:t>Йамм</a:t>
            </a:r>
            <a:r>
              <a:rPr lang="ru-RU" sz="2400" dirty="0">
                <a:solidFill>
                  <a:prstClr val="black"/>
                </a:solidFill>
              </a:rPr>
              <a:t> – морской бог</a:t>
            </a:r>
          </a:p>
          <a:p>
            <a:pPr lvl="0"/>
            <a:r>
              <a:rPr lang="ru-RU" sz="2400" b="1" dirty="0">
                <a:solidFill>
                  <a:prstClr val="black"/>
                </a:solidFill>
              </a:rPr>
              <a:t>Мот </a:t>
            </a:r>
            <a:r>
              <a:rPr lang="ru-RU" sz="2400" dirty="0">
                <a:solidFill>
                  <a:prstClr val="black"/>
                </a:solidFill>
              </a:rPr>
              <a:t>– бог смерти</a:t>
            </a:r>
          </a:p>
          <a:p>
            <a:pPr lvl="0"/>
            <a:r>
              <a:rPr lang="ru-RU" sz="2400" b="1" dirty="0" err="1">
                <a:solidFill>
                  <a:srgbClr val="C00000"/>
                </a:solidFill>
              </a:rPr>
              <a:t>Анат</a:t>
            </a:r>
            <a:r>
              <a:rPr lang="ru-RU" sz="2400" b="1" dirty="0">
                <a:solidFill>
                  <a:srgbClr val="C00000"/>
                </a:solidFill>
              </a:rPr>
              <a:t> </a:t>
            </a:r>
            <a:r>
              <a:rPr lang="ru-RU" sz="2400" dirty="0">
                <a:solidFill>
                  <a:prstClr val="black"/>
                </a:solidFill>
              </a:rPr>
              <a:t>– воинственная </a:t>
            </a:r>
            <a:r>
              <a:rPr lang="ru-RU" sz="2400" b="1" dirty="0">
                <a:solidFill>
                  <a:srgbClr val="C00000"/>
                </a:solidFill>
              </a:rPr>
              <a:t>богиня плодородия</a:t>
            </a:r>
          </a:p>
          <a:p>
            <a:pPr lvl="0"/>
            <a:r>
              <a:rPr lang="ru-RU" sz="2400" b="1" dirty="0" smtClean="0">
                <a:solidFill>
                  <a:prstClr val="black"/>
                </a:solidFill>
              </a:rPr>
              <a:t>Кусар-и-</a:t>
            </a:r>
            <a:r>
              <a:rPr lang="ru-RU" sz="2400" b="1" dirty="0" err="1" smtClean="0">
                <a:solidFill>
                  <a:prstClr val="black"/>
                </a:solidFill>
              </a:rPr>
              <a:t>Хусас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  <a:r>
              <a:rPr lang="ru-RU" sz="2400" dirty="0">
                <a:solidFill>
                  <a:prstClr val="black"/>
                </a:solidFill>
              </a:rPr>
              <a:t>– бог ремесла</a:t>
            </a:r>
          </a:p>
          <a:p>
            <a:pPr lvl="0"/>
            <a:r>
              <a:rPr lang="ru-RU" sz="2400" b="1" dirty="0" err="1">
                <a:solidFill>
                  <a:prstClr val="black"/>
                </a:solidFill>
              </a:rPr>
              <a:t>Шапш</a:t>
            </a:r>
            <a:r>
              <a:rPr lang="ru-RU" sz="2400" dirty="0">
                <a:solidFill>
                  <a:prstClr val="black"/>
                </a:solidFill>
              </a:rPr>
              <a:t> – богиня Солнца</a:t>
            </a:r>
          </a:p>
          <a:p>
            <a:pPr lvl="0"/>
            <a:r>
              <a:rPr lang="ru-RU" sz="2400" b="1" dirty="0">
                <a:solidFill>
                  <a:srgbClr val="C00000"/>
                </a:solidFill>
              </a:rPr>
              <a:t>Баал-Хадад</a:t>
            </a:r>
            <a:r>
              <a:rPr lang="ru-RU" sz="2400" dirty="0">
                <a:solidFill>
                  <a:prstClr val="black"/>
                </a:solidFill>
              </a:rPr>
              <a:t> – </a:t>
            </a:r>
            <a:r>
              <a:rPr lang="ru-RU" sz="2400" b="1" dirty="0">
                <a:solidFill>
                  <a:srgbClr val="C00000"/>
                </a:solidFill>
              </a:rPr>
              <a:t>бог погоды и плодородия</a:t>
            </a:r>
          </a:p>
        </p:txBody>
      </p:sp>
      <p:cxnSp>
        <p:nvCxnSpPr>
          <p:cNvPr id="11" name="Прямая со стрелкой 10"/>
          <p:cNvCxnSpPr>
            <a:endCxn id="9" idx="0"/>
          </p:cNvCxnSpPr>
          <p:nvPr/>
        </p:nvCxnSpPr>
        <p:spPr>
          <a:xfrm flipH="1">
            <a:off x="2400300" y="929148"/>
            <a:ext cx="866466" cy="70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0" y="5129198"/>
            <a:ext cx="7197213" cy="17288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/>
              <a:t>Поля </a:t>
            </a:r>
            <a:r>
              <a:rPr lang="ru-RU" sz="2000" b="1" dirty="0" err="1"/>
              <a:t>Ашеры</a:t>
            </a:r>
            <a:r>
              <a:rPr lang="ru-RU" sz="2000" dirty="0"/>
              <a:t>, где </a:t>
            </a:r>
            <a:r>
              <a:rPr lang="ru-RU" sz="2000" b="1" dirty="0"/>
              <a:t>Семерка богов </a:t>
            </a:r>
            <a:r>
              <a:rPr lang="ru-RU" sz="2000" dirty="0"/>
              <a:t>принимает сезонные решения: </a:t>
            </a:r>
            <a:r>
              <a:rPr lang="ru-RU" sz="2000" b="1" dirty="0"/>
              <a:t>7-мижды совершая магические действия:</a:t>
            </a:r>
          </a:p>
          <a:p>
            <a:pPr algn="ctr"/>
            <a:r>
              <a:rPr lang="ru-RU" sz="2000" b="1" dirty="0"/>
              <a:t>Варят козленка в молоке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537223" y="435078"/>
            <a:ext cx="5526957" cy="1204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800" dirty="0"/>
              <a:t>Две женщины:</a:t>
            </a:r>
          </a:p>
          <a:p>
            <a:r>
              <a:rPr lang="ru-RU" sz="2800" b="1" dirty="0" err="1"/>
              <a:t>Шахар</a:t>
            </a:r>
            <a:r>
              <a:rPr lang="ru-RU" sz="2800" b="1" dirty="0"/>
              <a:t> (Заря)</a:t>
            </a:r>
            <a:r>
              <a:rPr lang="ru-RU" sz="2800" dirty="0"/>
              <a:t> и </a:t>
            </a:r>
            <a:r>
              <a:rPr lang="ru-RU" sz="2800" b="1" dirty="0"/>
              <a:t>Салим (Сумерки</a:t>
            </a:r>
            <a:r>
              <a:rPr lang="ru-RU" sz="2800" dirty="0"/>
              <a:t>) на морском берегу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4837471" y="1868326"/>
            <a:ext cx="4748981" cy="22417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2-а «БОГА ПЛОДОРОДИЯ», </a:t>
            </a:r>
            <a:r>
              <a:rPr lang="ru-RU" sz="2800" dirty="0"/>
              <a:t>«прожорливые гиганты» с «</a:t>
            </a:r>
            <a:r>
              <a:rPr lang="ru-RU" sz="2800" b="1" dirty="0"/>
              <a:t>губой до земли</a:t>
            </a:r>
            <a:r>
              <a:rPr lang="ru-RU" sz="2800" dirty="0"/>
              <a:t>» и «</a:t>
            </a:r>
            <a:r>
              <a:rPr lang="ru-RU" sz="2800" b="1" dirty="0"/>
              <a:t>губой до неба»</a:t>
            </a:r>
          </a:p>
        </p:txBody>
      </p:sp>
      <p:sp>
        <p:nvSpPr>
          <p:cNvPr id="16" name="Выгнутая вниз стрелка 15"/>
          <p:cNvSpPr/>
          <p:nvPr/>
        </p:nvSpPr>
        <p:spPr>
          <a:xfrm>
            <a:off x="5818239" y="4218040"/>
            <a:ext cx="3215148" cy="1224116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07904" y="3675936"/>
            <a:ext cx="2456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7 лет уходят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дикую местность 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возвращаются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пашни</a:t>
            </a:r>
          </a:p>
        </p:txBody>
      </p:sp>
    </p:spTree>
    <p:extLst>
      <p:ext uri="{BB962C8B-B14F-4D97-AF65-F5344CB8AC3E}">
        <p14:creationId xmlns:p14="http://schemas.microsoft.com/office/powerpoint/2010/main" val="205188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438" y="1509235"/>
            <a:ext cx="2219113" cy="4191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447528" y="794561"/>
            <a:ext cx="6631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Анат</a:t>
            </a:r>
            <a:r>
              <a:rPr lang="ru-RU" sz="28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ru-RU" sz="2800" i="1" dirty="0"/>
              <a:t>«источник»</a:t>
            </a:r>
            <a:r>
              <a:rPr lang="ru-RU" sz="2800" dirty="0"/>
              <a:t>, богиня источников</a:t>
            </a:r>
            <a:r>
              <a:rPr lang="ru-RU" sz="2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9" y="1509235"/>
            <a:ext cx="2143125" cy="39433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53566" y="5856576"/>
            <a:ext cx="120384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Статуэтка </a:t>
            </a:r>
            <a:r>
              <a:rPr lang="ru-RU" sz="3200" b="1" dirty="0" err="1">
                <a:solidFill>
                  <a:srgbClr val="C00000"/>
                </a:solidFill>
              </a:rPr>
              <a:t>хананейского</a:t>
            </a:r>
            <a:r>
              <a:rPr lang="ru-RU" sz="3200" b="1" dirty="0">
                <a:solidFill>
                  <a:srgbClr val="C00000"/>
                </a:solidFill>
              </a:rPr>
              <a:t> бога Ваала</a:t>
            </a:r>
            <a:r>
              <a:rPr lang="ru-RU" sz="3200" dirty="0"/>
              <a:t>. </a:t>
            </a:r>
            <a:r>
              <a:rPr lang="ru-RU" sz="3200" b="1" dirty="0"/>
              <a:t>Поднятая правая рука </a:t>
            </a:r>
            <a:r>
              <a:rPr lang="ru-RU" sz="3200" dirty="0"/>
              <a:t>некогда </a:t>
            </a:r>
            <a:r>
              <a:rPr lang="ru-RU" sz="3200" b="1" dirty="0"/>
              <a:t>сжимала оружие</a:t>
            </a:r>
            <a:r>
              <a:rPr lang="ru-RU" sz="3200" b="1" dirty="0" smtClean="0"/>
              <a:t>. </a:t>
            </a:r>
            <a:r>
              <a:rPr lang="ru-RU" sz="3200" b="1" dirty="0" smtClean="0">
                <a:solidFill>
                  <a:srgbClr val="C00000"/>
                </a:solidFill>
              </a:rPr>
              <a:t>«Атакующий бог».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780" y="772438"/>
            <a:ext cx="2477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Баал-Хадад</a:t>
            </a:r>
            <a:r>
              <a:rPr lang="ru-RU" sz="2800" b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7665" y="1548984"/>
            <a:ext cx="27804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Бог грома и бури</a:t>
            </a:r>
            <a:r>
              <a:rPr lang="ru-RU" sz="2800" dirty="0"/>
              <a:t>, а также </a:t>
            </a:r>
            <a:r>
              <a:rPr lang="ru-RU" sz="2800" b="1" dirty="0"/>
              <a:t>владыка земли и плодородия, </a:t>
            </a:r>
            <a:r>
              <a:rPr lang="ru-RU" sz="2800" dirty="0"/>
              <a:t>выступает как </a:t>
            </a:r>
            <a:r>
              <a:rPr lang="ru-RU" sz="2800" b="1" dirty="0"/>
              <a:t>умерщвляемое и </a:t>
            </a:r>
            <a:r>
              <a:rPr lang="ru-RU" sz="2800" b="1" dirty="0" smtClean="0"/>
              <a:t>в</a:t>
            </a:r>
            <a:r>
              <a:rPr lang="ru-RU" sz="2800" b="1" dirty="0" smtClean="0">
                <a:solidFill>
                  <a:srgbClr val="C00000"/>
                </a:solidFill>
              </a:rPr>
              <a:t>оскресающее</a:t>
            </a:r>
            <a:r>
              <a:rPr lang="ru-RU" sz="2800" b="1" dirty="0" smtClean="0"/>
              <a:t> </a:t>
            </a:r>
            <a:r>
              <a:rPr lang="ru-RU" sz="2800" b="1" dirty="0"/>
              <a:t>божество.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1032" y="191729"/>
            <a:ext cx="898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Мифологический цикл о Баал-Хадад и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Анат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5565" y="1509235"/>
            <a:ext cx="367216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Сестра и возлюбленная </a:t>
            </a:r>
            <a:r>
              <a:rPr lang="ru-RU" sz="2800" b="1" dirty="0" err="1"/>
              <a:t>Баала</a:t>
            </a:r>
            <a:r>
              <a:rPr lang="ru-RU" sz="2800" dirty="0"/>
              <a:t>, Воинственное женское </a:t>
            </a:r>
            <a:r>
              <a:rPr lang="ru-RU" sz="2800" b="1" dirty="0"/>
              <a:t>божество плодородия</a:t>
            </a:r>
            <a:r>
              <a:rPr lang="ru-RU" sz="2800" dirty="0"/>
              <a:t>, активно </a:t>
            </a:r>
            <a:r>
              <a:rPr lang="ru-RU" sz="2800" b="1" dirty="0"/>
              <a:t>участвующее в сезонной борьбе </a:t>
            </a:r>
            <a:r>
              <a:rPr lang="ru-RU" sz="2800" dirty="0"/>
              <a:t>богов, </a:t>
            </a:r>
            <a:r>
              <a:rPr lang="ru-RU" sz="2800" b="1" dirty="0"/>
              <a:t>«</a:t>
            </a:r>
            <a:r>
              <a:rPr lang="ru-RU" sz="2800" b="1" dirty="0" err="1">
                <a:solidFill>
                  <a:srgbClr val="C00000"/>
                </a:solidFill>
              </a:rPr>
              <a:t>воскресительница</a:t>
            </a:r>
            <a:r>
              <a:rPr lang="ru-RU" sz="2800" b="1" dirty="0"/>
              <a:t>» умирающего бога.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55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3458" y="294657"/>
            <a:ext cx="576795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Мифологический цикл </a:t>
            </a:r>
            <a:r>
              <a:rPr lang="ru-RU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Баала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 de Baal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Борьба с морским богом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Йамом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Борьба с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чудовищами.</a:t>
            </a:r>
          </a:p>
          <a:p>
            <a:pPr marL="457200" indent="-4572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Дворца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Взаимоотношения с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Анат.</a:t>
            </a:r>
          </a:p>
          <a:p>
            <a:pPr marL="457200" indent="-4572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Борьба с богом смерти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Мотом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Смерть и воскресение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Баала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04" y="132425"/>
            <a:ext cx="5102794" cy="538347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371304" y="5657671"/>
            <a:ext cx="5545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Baal-</a:t>
            </a:r>
            <a:r>
              <a:rPr lang="en-US" sz="2400" b="1" dirty="0" err="1"/>
              <a:t>Hadad</a:t>
            </a:r>
            <a:r>
              <a:rPr lang="en-US" sz="2400" dirty="0"/>
              <a:t> - God of Weather, Hurricanes, Storms, Thunder and Rain</a:t>
            </a:r>
            <a:r>
              <a:rPr lang="ru-RU" sz="2400" dirty="0"/>
              <a:t> / </a:t>
            </a:r>
            <a:r>
              <a:rPr lang="ru-RU" sz="2400" b="1" dirty="0"/>
              <a:t>«Ездящий на облаке»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927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1952" y="425470"/>
            <a:ext cx="114300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Йамм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(Йамму, Ям, в переводе с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ханаанского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«море»/ река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один из важнейших богов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Ханаана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Угарита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Йаму</a:t>
            </a:r>
            <a:r>
              <a:rPr lang="ru-RU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богу морей и рек,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поклонялись на всем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сирийском побережье Средиземноморья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как хозяйство этих регионов в первую очередь зависело от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морской торговли и рыболовства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При описании бога моря улавливаются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две характерные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него, но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противоположные по темпераменту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черты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соответствующие спокойному,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подходящему для дальних морских путешествий, летнему морю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одной стороны, и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богатой бурями, опасной для плаваний зимнему морю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 другой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Греки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отождествляли его с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Посейдоном.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4968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6697" y="1095735"/>
            <a:ext cx="78018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Йамм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приходит на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пир к </a:t>
            </a:r>
            <a:r>
              <a:rPr lang="ru-RU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Баалу-Хададу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 подчинения.</a:t>
            </a:r>
          </a:p>
          <a:p>
            <a:endParaRPr lang="ru-RU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Баал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заказывает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Кусару-и-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Хусасу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(бог мастерства)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оружие –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две палицы.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Нападает на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Йамма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бросает в него палицы и убивает.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543663" y="324172"/>
            <a:ext cx="9399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Борьба </a:t>
            </a:r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Баала-Хадада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морским богом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Йаммом</a:t>
            </a:r>
            <a:endParaRPr lang="ru-RU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upload.wikimedia.org/wikipedia/commons/thumb/d/d1/Baal_epic_AO16640_img_0169.jpg/220px-Baal_epic_AO16640_img_01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594" y="1095735"/>
            <a:ext cx="3746090" cy="50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72349" y="6208998"/>
            <a:ext cx="8362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tablets of the Baal Cycle. Louvre.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2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9592" y="274436"/>
            <a:ext cx="11401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Кусар-и-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Хусас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Kothar-wa-Khasis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7075" y="1053430"/>
            <a:ext cx="114208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Ugaritic god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whose name means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Skillful-and-Wise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умело-выполненный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Adroit-and-Perceptive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искусно-восприимчивый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Deft-and-Clever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умело-талантливый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of his names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Deft-with-both-hands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умеющий-обеими-руками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Kothar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smith, craftsman, engineer, architect, and inventor.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is also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soothsayer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предсказатель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magician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sacred words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spells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заклинатель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part because there is an association in many cultures of 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metalworking deities with magic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772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812" y="441375"/>
            <a:ext cx="5530645" cy="6003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509" y="441375"/>
            <a:ext cx="56928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Ханаа́н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или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древняя Финикия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«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страна пурпура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на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совр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территории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Сирии, Ливана, Израиля и Иордании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Также известен как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«Земля обетованная».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Главными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портами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были,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Тир,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Сидон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Бейрут и Библ.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Южная часть завоёвана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иудейскими (семитско-хамитскими) племенами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половине II тысячелетия до н. э.,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стала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объединённым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царством Израиля и Иудеи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времена царей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Саула, Давида и Соломона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(ок. 1029—928 годов до н. э.).</a:t>
            </a:r>
          </a:p>
        </p:txBody>
      </p:sp>
    </p:spTree>
    <p:extLst>
      <p:ext uri="{BB962C8B-B14F-4D97-AF65-F5344CB8AC3E}">
        <p14:creationId xmlns:p14="http://schemas.microsoft.com/office/powerpoint/2010/main" val="4044064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36944"/>
            <a:ext cx="1204943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Tx/>
              <a:buChar char="-"/>
            </a:pP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борьба с чудовищами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Баал-Хадад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погибает и воскресает.</a:t>
            </a:r>
          </a:p>
          <a:p>
            <a:pPr marL="457200" lvl="0" indent="-457200">
              <a:buFontTx/>
              <a:buChar char="-"/>
            </a:pP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Баал-Хадад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поселяется на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горе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Цафон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Джебели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-Акра,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сирийско-турецкой границе недалеко от устья реки Аси/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Оронт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ок. 1736 метров над уровнем моря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pPr marL="457200" lvl="0" indent="-457200">
              <a:buFontTx/>
              <a:buChar char="-"/>
            </a:pP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встречает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3-х девушек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Пидраи,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Талаи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Арсаи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 берет их в жены.</a:t>
            </a:r>
          </a:p>
          <a:p>
            <a:pPr marL="457200" lvl="0" indent="-457200">
              <a:buFontTx/>
              <a:buChar char="-"/>
            </a:pP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Анат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побеждает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вражеское войско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палицей и луком,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добывает воду из-под земли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buFontTx/>
              <a:buChar char="-"/>
            </a:pP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Анат</a:t>
            </a:r>
            <a:r>
              <a:rPr lang="ru-RU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побеждает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«гибкого Змея» с 7-ю 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головами. </a:t>
            </a:r>
            <a:endParaRPr lang="ru-RU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Tx/>
              <a:buChar char="-"/>
            </a:pP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Баал-Хадад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строит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Дворец на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Цафоне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серебра, золота и лазурита с помощью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Кусар-и-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Хусаса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«окна».</a:t>
            </a:r>
          </a:p>
          <a:p>
            <a:pPr marL="457200" lvl="0" indent="-457200">
              <a:buFontTx/>
              <a:buChar char="-"/>
            </a:pP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Отправляется в поход и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завоевывает 90 городов.</a:t>
            </a:r>
          </a:p>
        </p:txBody>
      </p:sp>
    </p:spTree>
    <p:extLst>
      <p:ext uri="{BB962C8B-B14F-4D97-AF65-F5344CB8AC3E}">
        <p14:creationId xmlns:p14="http://schemas.microsoft.com/office/powerpoint/2010/main" val="226306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0219" y="759651"/>
            <a:ext cx="1172496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бог подземного царства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главный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антагонист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Воплощал в себе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аспекты и обличья смерти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Выражение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«быть проглоченным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Мотом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или «съеден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Мотом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означало, что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некто скончался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главный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противник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которого он не способен победить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их антагонизме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отражается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годичный земледельческий цикл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дождливый период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прорастания семян и роста растений,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отвечает за сухое лето и созревание зерна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есть,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также и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божеством созревания плодов и урожая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11942" y="0"/>
            <a:ext cx="10461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Борьба </a:t>
            </a:r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Баала-Хадада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богом смерти Мотом</a:t>
            </a:r>
          </a:p>
        </p:txBody>
      </p:sp>
    </p:spTree>
    <p:extLst>
      <p:ext uri="{BB962C8B-B14F-4D97-AF65-F5344CB8AC3E}">
        <p14:creationId xmlns:p14="http://schemas.microsoft.com/office/powerpoint/2010/main" val="404452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0722" y="253687"/>
            <a:ext cx="1110553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Миф: Мот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приглашает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Баала-Хадада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переговоры и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убивает его.</a:t>
            </a:r>
          </a:p>
          <a:p>
            <a:pPr lvl="0" algn="just"/>
            <a:endParaRPr lang="ru-RU" sz="36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36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Анат</a:t>
            </a:r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«рассекает мечом» </a:t>
            </a:r>
            <a:r>
              <a:rPr lang="ru-RU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Баала-Хадада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«сеет в поле»,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он заново произрастает.</a:t>
            </a:r>
          </a:p>
          <a:p>
            <a:pPr lvl="0" algn="just"/>
            <a:endParaRPr lang="ru-RU" sz="36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Эль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отправляет на поиски 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Баала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богиню солнца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Шапш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она находит его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уже воскресшим: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вступает в бой с Мотом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«они сплелись как гиппопотамы». </a:t>
            </a:r>
          </a:p>
        </p:txBody>
      </p:sp>
    </p:spTree>
    <p:extLst>
      <p:ext uri="{BB962C8B-B14F-4D97-AF65-F5344CB8AC3E}">
        <p14:creationId xmlns:p14="http://schemas.microsoft.com/office/powerpoint/2010/main" val="59222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1730" y="197858"/>
            <a:ext cx="1176921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средний период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финикийской религии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стал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творцом всего мира</a:t>
            </a:r>
            <a:r>
              <a:rPr lang="ru-RU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Вселенной,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бог-оплодотворитель.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Баала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сопровождался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сладострастными оргиями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причём при этом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жрецы в экстазе наносили себе порезы и раны на различных частях тела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чаще всего на запястье и ладонях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Служение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Баалу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включало в себя также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человеческие жертвоприношения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том числе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убиение собственных детей сожжением в огне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жена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богиня </a:t>
            </a:r>
            <a:r>
              <a:rPr lang="ru-RU" sz="32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Анат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шумерской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Иштар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4917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324465"/>
            <a:ext cx="3664667" cy="62090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8257" y="62855"/>
            <a:ext cx="7388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Баал-Хаммон в Карфагене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03291" y="853117"/>
            <a:ext cx="7988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Один из главных богов </a:t>
            </a:r>
            <a:r>
              <a:rPr lang="ru-RU" sz="2400" b="1" dirty="0"/>
              <a:t>карфагенского пантеона,</a:t>
            </a:r>
          </a:p>
          <a:p>
            <a:r>
              <a:rPr lang="ru-RU" sz="2400" b="1" dirty="0"/>
              <a:t>«владыка алтаря с благовониями»</a:t>
            </a:r>
            <a:r>
              <a:rPr lang="ru-RU" sz="2400" dirty="0"/>
              <a:t>, </a:t>
            </a:r>
            <a:r>
              <a:rPr lang="ru-RU" sz="2400" b="1" dirty="0"/>
              <a:t>«владыка </a:t>
            </a:r>
            <a:r>
              <a:rPr lang="ru-RU" sz="2400" b="1" dirty="0" err="1"/>
              <a:t>хамманов</a:t>
            </a:r>
            <a:r>
              <a:rPr lang="ru-RU" sz="2400" b="1" dirty="0"/>
              <a:t>» </a:t>
            </a:r>
            <a:r>
              <a:rPr lang="ru-RU" sz="2400" dirty="0"/>
              <a:t>(священных столбов перед алтарем, </a:t>
            </a:r>
            <a:r>
              <a:rPr lang="ru-RU" sz="2400" b="1" dirty="0"/>
              <a:t>«владыка жара (солнечного)».</a:t>
            </a:r>
          </a:p>
          <a:p>
            <a:r>
              <a:rPr lang="ru-RU" sz="2400" dirty="0"/>
              <a:t>Привезен волной </a:t>
            </a:r>
            <a:r>
              <a:rPr lang="ru-RU" sz="2400" b="1" dirty="0"/>
              <a:t>переселенцев из Тира в VII—VI веках до н. э.</a:t>
            </a:r>
          </a:p>
          <a:p>
            <a:r>
              <a:rPr lang="ru-RU" sz="2400" dirty="0"/>
              <a:t>На голове высокая </a:t>
            </a:r>
            <a:r>
              <a:rPr lang="ru-RU" sz="2400" b="1" dirty="0"/>
              <a:t>коническая тиара с пелериной</a:t>
            </a:r>
            <a:r>
              <a:rPr lang="ru-RU" sz="2400" dirty="0"/>
              <a:t>, либо </a:t>
            </a:r>
            <a:r>
              <a:rPr lang="ru-RU" sz="2400" b="1" dirty="0"/>
              <a:t>корона из перьев</a:t>
            </a:r>
            <a:r>
              <a:rPr lang="ru-RU" sz="2400" dirty="0"/>
              <a:t>, правую руку поднимает в </a:t>
            </a:r>
            <a:r>
              <a:rPr lang="ru-RU" sz="2400" b="1" dirty="0"/>
              <a:t>благословляющем жесте</a:t>
            </a:r>
            <a:r>
              <a:rPr lang="ru-RU" sz="2400" dirty="0"/>
              <a:t>, в левой держит </a:t>
            </a:r>
            <a:r>
              <a:rPr lang="ru-RU" sz="2400" b="1" dirty="0"/>
              <a:t>посох с </a:t>
            </a:r>
            <a:r>
              <a:rPr lang="ru-RU" sz="2400" b="1" dirty="0" err="1"/>
              <a:t>навершием</a:t>
            </a:r>
            <a:r>
              <a:rPr lang="ru-RU" sz="2400" b="1" dirty="0"/>
              <a:t> в виде шишки сосны</a:t>
            </a:r>
            <a:r>
              <a:rPr lang="ru-RU" sz="2400" dirty="0"/>
              <a:t>, либо одного или трех </a:t>
            </a:r>
            <a:r>
              <a:rPr lang="ru-RU" sz="2400" b="1" dirty="0"/>
              <a:t>хлебных колосьев</a:t>
            </a:r>
            <a:r>
              <a:rPr lang="ru-RU" sz="2400" dirty="0"/>
              <a:t>. </a:t>
            </a:r>
          </a:p>
          <a:p>
            <a:r>
              <a:rPr lang="ru-RU" sz="2400" dirty="0"/>
              <a:t>Рядом с головой часто помещается </a:t>
            </a:r>
            <a:r>
              <a:rPr lang="ru-RU" sz="2400" b="1" dirty="0"/>
              <a:t>солнечный диск</a:t>
            </a:r>
            <a:r>
              <a:rPr lang="ru-RU" sz="2400" dirty="0"/>
              <a:t>, иногда </a:t>
            </a:r>
            <a:r>
              <a:rPr lang="ru-RU" sz="2400" b="1" dirty="0"/>
              <a:t>с крыльями</a:t>
            </a:r>
            <a:r>
              <a:rPr lang="ru-RU" sz="2400" dirty="0"/>
              <a:t>, как на египетских барельефах.</a:t>
            </a:r>
          </a:p>
          <a:p>
            <a:r>
              <a:rPr lang="ru-RU" sz="2400" b="1" dirty="0"/>
              <a:t>Божество плодородия и солярный бог.</a:t>
            </a:r>
          </a:p>
          <a:p>
            <a:r>
              <a:rPr lang="ru-RU" sz="2400" b="1" dirty="0"/>
              <a:t>Греки</a:t>
            </a:r>
            <a:r>
              <a:rPr lang="ru-RU" sz="2400" dirty="0"/>
              <a:t> отождествляли его с </a:t>
            </a:r>
            <a:r>
              <a:rPr lang="ru-RU" sz="2400" b="1" dirty="0"/>
              <a:t>Кроносом.</a:t>
            </a:r>
          </a:p>
        </p:txBody>
      </p:sp>
    </p:spTree>
    <p:extLst>
      <p:ext uri="{BB962C8B-B14F-4D97-AF65-F5344CB8AC3E}">
        <p14:creationId xmlns:p14="http://schemas.microsoft.com/office/powerpoint/2010/main" val="3648261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29" y="655074"/>
            <a:ext cx="5147187" cy="52000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00" y="655074"/>
            <a:ext cx="4236167" cy="50316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735" y="5855110"/>
            <a:ext cx="6002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Herakles-Melkart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Stadtgott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Tyros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Jahrhundert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v. Chr.,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Barracco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Rom)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1097" y="0"/>
            <a:ext cx="10205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бог из </a:t>
            </a:r>
            <a:r>
              <a:rPr lang="ru-RU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г.Тира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6555" y="6002594"/>
            <a:ext cx="5633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Bust from National Museum of Denmark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75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318390"/>
            <a:ext cx="11901947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«молодых богов» города Тира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Считался основателем города.</a:t>
            </a:r>
          </a:p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Покровительствует м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орским походам и колонизации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Изображался в виде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бородатого мужчины в расцвете лет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морского бога, мчащегося на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гиппокампе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полуконе-полурыбе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в качестве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героя, борющегося со зверями и ч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удовищами. </a:t>
            </a:r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был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солнечным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аграрным богом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А также –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бог-путешественник, колонист и «</a:t>
            </a:r>
            <a:r>
              <a:rPr lang="ru-RU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ойкист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Мелькарта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распространился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колонии: Карфаген, Сицилию, Гадес (Кадис). </a:t>
            </a:r>
          </a:p>
          <a:p>
            <a:pPr algn="just"/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Греки отождествляли </a:t>
            </a:r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Мелькарта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Гераклом.</a:t>
            </a:r>
          </a:p>
          <a:p>
            <a:endParaRPr lang="ru-RU" sz="2800" dirty="0"/>
          </a:p>
          <a:p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3756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12955" y="226093"/>
            <a:ext cx="63418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Рождение 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Мелькарта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Эль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отнял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Неба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наложницу,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отдал ее своему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брату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Дагону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(бог рыболовства).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 наложница </a:t>
            </a: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произвела пару:</a:t>
            </a:r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12955" y="2625212"/>
            <a:ext cx="2403987" cy="69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Демарунт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114" y="226092"/>
            <a:ext cx="2976331" cy="4360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3716" y="5110222"/>
            <a:ext cx="1615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Дагон</a:t>
            </a:r>
            <a:endParaRPr lang="ru-RU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52568" y="2595715"/>
            <a:ext cx="2625213" cy="722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Астарта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5661" y="1349477"/>
            <a:ext cx="21294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Астарта -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Богиня Неба и плодородия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Изображается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виде обнажённой женщины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лилией или ужом (символом плодородия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либо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сидящей на коне с мечом.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67" y="3487992"/>
            <a:ext cx="2802193" cy="3296265"/>
          </a:xfrm>
          <a:prstGeom prst="rect">
            <a:avLst/>
          </a:prstGeom>
        </p:spPr>
      </p:pic>
      <p:cxnSp>
        <p:nvCxnSpPr>
          <p:cNvPr id="11" name="Прямая со стрелкой 10"/>
          <p:cNvCxnSpPr>
            <a:stCxn id="4" idx="3"/>
            <a:endCxn id="7" idx="1"/>
          </p:cNvCxnSpPr>
          <p:nvPr/>
        </p:nvCxnSpPr>
        <p:spPr>
          <a:xfrm flipV="1">
            <a:off x="2816942" y="2957051"/>
            <a:ext cx="1135626" cy="147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941822" y="4117643"/>
            <a:ext cx="2364658" cy="24468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 err="1"/>
              <a:t>Мелькарт</a:t>
            </a:r>
            <a:endParaRPr lang="ru-RU" sz="3200" b="1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2016457" y="3043739"/>
            <a:ext cx="1477490" cy="937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04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218" y="368710"/>
            <a:ext cx="119117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Деяния </a:t>
            </a:r>
            <a:r>
              <a:rPr lang="ru-RU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Мелькарта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Открытие пурпура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собака раскусила раковину, и тотчас ее пасть окрасилась яркой краской.</a:t>
            </a:r>
          </a:p>
          <a:p>
            <a:pPr marL="457200" indent="-457200">
              <a:buFontTx/>
              <a:buChar char="-"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Сражение со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Змеем </a:t>
            </a:r>
            <a:r>
              <a:rPr lang="ru-RU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Лотаном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(Левиафан).</a:t>
            </a:r>
          </a:p>
          <a:p>
            <a:pPr marL="457200" indent="-457200">
              <a:buFontTx/>
              <a:buChar char="-"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Сражение со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Львом.</a:t>
            </a:r>
          </a:p>
          <a:p>
            <a:pPr marL="457200" indent="-457200">
              <a:buFontTx/>
              <a:buChar char="-"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Хождение в царство мертвых и </a:t>
            </a:r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приручение Пса.</a:t>
            </a:r>
          </a:p>
          <a:p>
            <a:pPr marL="457200" indent="-457200">
              <a:buFontTx/>
              <a:buChar char="-"/>
            </a:pPr>
            <a:endParaRPr lang="ru-RU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01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1055" y="582067"/>
            <a:ext cx="113468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Tx/>
              <a:buChar char="-"/>
            </a:pP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Основание и спасение Гадеса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флотилия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царя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Тартеса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была уничтожена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солнечными лучами от изображений львов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носах кораблей 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Мелькарта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buFontTx/>
              <a:buChar char="-"/>
            </a:pP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Стянул берега Гибралтара: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столпы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Мелькарта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(=Геракла)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buFontTx/>
              <a:buChar char="-"/>
            </a:pP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Востоке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достиг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города Мудрецов.</a:t>
            </a:r>
          </a:p>
          <a:p>
            <a:pPr marL="457200" lvl="0" indent="-457200">
              <a:buFontTx/>
              <a:buChar char="-"/>
            </a:pP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Погиб в Испании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buFontTx/>
              <a:buChar char="-"/>
            </a:pP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Бог-врачеватель 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Цид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дал мертвому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Мелькарту</a:t>
            </a:r>
            <a:r>
              <a:rPr lang="ru-RU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понюхать запах перепелов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 тот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воскрес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61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08" y="516194"/>
            <a:ext cx="11385754" cy="619432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717905" y="0"/>
            <a:ext cx="6275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Географическая основа Хананейских религий</a:t>
            </a:r>
          </a:p>
        </p:txBody>
      </p:sp>
    </p:spTree>
    <p:extLst>
      <p:ext uri="{BB962C8B-B14F-4D97-AF65-F5344CB8AC3E}">
        <p14:creationId xmlns:p14="http://schemas.microsoft.com/office/powerpoint/2010/main" val="3285466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09" y="383458"/>
            <a:ext cx="5727848" cy="637130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93290" y="573009"/>
            <a:ext cx="48718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Астарта.</a:t>
            </a:r>
          </a:p>
          <a:p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богиню плодородия,</a:t>
            </a:r>
          </a:p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любви</a:t>
            </a:r>
          </a:p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плодовитости,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</a:p>
          <a:p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часто изображали</a:t>
            </a:r>
          </a:p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сжимающей</a:t>
            </a:r>
          </a:p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руками </a:t>
            </a:r>
            <a:r>
              <a:rPr lang="ru-RU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грудь.</a:t>
            </a:r>
            <a:endParaRPr lang="ru-RU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VI в. до н.э.</a:t>
            </a:r>
          </a:p>
          <a:p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Терракота</a:t>
            </a:r>
          </a:p>
        </p:txBody>
      </p:sp>
    </p:spTree>
    <p:extLst>
      <p:ext uri="{BB962C8B-B14F-4D97-AF65-F5344CB8AC3E}">
        <p14:creationId xmlns:p14="http://schemas.microsoft.com/office/powerpoint/2010/main" val="376961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" y="191729"/>
            <a:ext cx="5456904" cy="64745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5045" y="678426"/>
            <a:ext cx="56191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Богиню Астарту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изображали</a:t>
            </a:r>
          </a:p>
          <a:p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сидящей на троне, охраняемом</a:t>
            </a:r>
          </a:p>
          <a:p>
            <a:r>
              <a:rPr lang="ru-RU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Керубами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VI— V вв. до н.э.)</a:t>
            </a:r>
          </a:p>
          <a:p>
            <a:endParaRPr lang="ru-RU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Керуб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фантастическое существо с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телом льва,</a:t>
            </a:r>
          </a:p>
          <a:p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человеческой головой и крыльями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напоминает</a:t>
            </a:r>
          </a:p>
          <a:p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египетского или греческого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сфинкса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1237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" y="206477"/>
            <a:ext cx="8497038" cy="638605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114502" y="710832"/>
            <a:ext cx="29349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этом</a:t>
            </a:r>
          </a:p>
          <a:p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изображении рядом с </a:t>
            </a:r>
            <a:r>
              <a:rPr lang="ru-RU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керубом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помещен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голубь </a:t>
            </a:r>
            <a:r>
              <a:rPr lang="ru-RU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</a:p>
          <a:p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священная птица Астарты</a:t>
            </a:r>
          </a:p>
        </p:txBody>
      </p:sp>
    </p:spTree>
    <p:extLst>
      <p:ext uri="{BB962C8B-B14F-4D97-AF65-F5344CB8AC3E}">
        <p14:creationId xmlns:p14="http://schemas.microsoft.com/office/powerpoint/2010/main" val="3147677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13" y="1858298"/>
            <a:ext cx="10959527" cy="4837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213" y="42416"/>
            <a:ext cx="11475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Карфагене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 Астарты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 вытеснен культом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местной богини 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Тиннит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этих монетах изображен </a:t>
            </a: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профиль богини IV—III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вв. до н.э. Серебро.</a:t>
            </a:r>
          </a:p>
        </p:txBody>
      </p:sp>
    </p:spTree>
    <p:extLst>
      <p:ext uri="{BB962C8B-B14F-4D97-AF65-F5344CB8AC3E}">
        <p14:creationId xmlns:p14="http://schemas.microsoft.com/office/powerpoint/2010/main" val="838694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48" y="0"/>
            <a:ext cx="5504388" cy="66515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206" y="530942"/>
            <a:ext cx="49997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виде женщины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Тиннит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Изображали редко.</a:t>
            </a:r>
          </a:p>
          <a:p>
            <a:endParaRPr lang="ru-RU" sz="36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Чаще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ограничивались</a:t>
            </a:r>
          </a:p>
          <a:p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изображением ее знака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дополняли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священным дельфином</a:t>
            </a:r>
          </a:p>
          <a:p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Богини, IV— III вв. до н.э.</a:t>
            </a:r>
          </a:p>
        </p:txBody>
      </p:sp>
    </p:spTree>
    <p:extLst>
      <p:ext uri="{BB962C8B-B14F-4D97-AF65-F5344CB8AC3E}">
        <p14:creationId xmlns:p14="http://schemas.microsoft.com/office/powerpoint/2010/main" val="3767721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4" y="221226"/>
            <a:ext cx="6607277" cy="60763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33187" y="412954"/>
            <a:ext cx="42180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Знаками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Тиннит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служили также </a:t>
            </a:r>
            <a:r>
              <a:rPr lang="ru-RU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бетилы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камни</a:t>
            </a:r>
          </a:p>
          <a:p>
            <a:r>
              <a:rPr lang="ru-RU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конической формы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6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</a:t>
            </a:r>
            <a:r>
              <a:rPr lang="ru-RU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их ставили по три, IV— III вв. до н.э.</a:t>
            </a:r>
          </a:p>
        </p:txBody>
      </p:sp>
    </p:spTree>
    <p:extLst>
      <p:ext uri="{BB962C8B-B14F-4D97-AF65-F5344CB8AC3E}">
        <p14:creationId xmlns:p14="http://schemas.microsoft.com/office/powerpoint/2010/main" val="1333889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7" y="988142"/>
            <a:ext cx="11061290" cy="5456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2890" y="280219"/>
            <a:ext cx="9335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Финикийская колонизация Средиземного моря</a:t>
            </a:r>
          </a:p>
        </p:txBody>
      </p:sp>
    </p:spTree>
    <p:extLst>
      <p:ext uri="{BB962C8B-B14F-4D97-AF65-F5344CB8AC3E}">
        <p14:creationId xmlns:p14="http://schemas.microsoft.com/office/powerpoint/2010/main" val="803628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28248"/>
              </p:ext>
            </p:extLst>
          </p:nvPr>
        </p:nvGraphicFramePr>
        <p:xfrm>
          <a:off x="427704" y="1150374"/>
          <a:ext cx="11253018" cy="5568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Acrobat Document" r:id="rId3" imgW="6857809" imgH="5196647" progId="Acrobat.Document.11">
                  <p:embed/>
                </p:oleObj>
              </mc:Choice>
              <mc:Fallback>
                <p:oleObj name="Acrobat Document" r:id="rId3" imgW="6857809" imgH="5196647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704" y="1150374"/>
                        <a:ext cx="11253018" cy="5568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09019" y="235974"/>
            <a:ext cx="8126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solidFill>
                  <a:srgbClr val="C00000"/>
                </a:solidFill>
              </a:rPr>
              <a:t>Тартесс</a:t>
            </a:r>
            <a:r>
              <a:rPr lang="ru-RU" sz="4000" b="1" dirty="0">
                <a:solidFill>
                  <a:srgbClr val="C00000"/>
                </a:solidFill>
              </a:rPr>
              <a:t> (Испания)</a:t>
            </a:r>
          </a:p>
        </p:txBody>
      </p:sp>
    </p:spTree>
    <p:extLst>
      <p:ext uri="{BB962C8B-B14F-4D97-AF65-F5344CB8AC3E}">
        <p14:creationId xmlns:p14="http://schemas.microsoft.com/office/powerpoint/2010/main" val="1188535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24" y="943896"/>
            <a:ext cx="11636476" cy="5619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2826" y="221226"/>
            <a:ext cx="992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Финикийская колонизация Испании к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VIII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веку до н.э.</a:t>
            </a:r>
          </a:p>
        </p:txBody>
      </p:sp>
    </p:spTree>
    <p:extLst>
      <p:ext uri="{BB962C8B-B14F-4D97-AF65-F5344CB8AC3E}">
        <p14:creationId xmlns:p14="http://schemas.microsoft.com/office/powerpoint/2010/main" val="1436350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1" y="1446724"/>
            <a:ext cx="4248150" cy="4200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1084" y="1696065"/>
            <a:ext cx="50734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Vivían </a:t>
            </a:r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Gorgonas</a:t>
            </a:r>
            <a:r>
              <a:rPr lang="es-E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también según la mitología griega, en la costa atlántica meridional de la </a:t>
            </a:r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Península Ibérica</a:t>
            </a:r>
            <a:r>
              <a:rPr lang="es-E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cerca de la ciudad de Tartesos.</a:t>
            </a:r>
            <a:r>
              <a:rPr lang="es-E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477" y="398206"/>
            <a:ext cx="11783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POSIBLE REINA MÍTICA DE </a:t>
            </a:r>
            <a:r>
              <a:rPr lang="es-E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TARTESSOS</a:t>
            </a:r>
            <a:r>
              <a:rPr lang="es-E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 </a:t>
            </a:r>
            <a:r>
              <a:rPr lang="es-E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Gorgona Medusa</a:t>
            </a:r>
            <a:endParaRPr lang="ru-RU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6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1209368"/>
            <a:ext cx="11208774" cy="56486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458" y="132735"/>
            <a:ext cx="11503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Финикия XIII век до н. э. — VIII век до н. э.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греческий эквивалент названия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Ханаан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01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4" y="457201"/>
            <a:ext cx="10869561" cy="61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67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1271" y="206477"/>
            <a:ext cx="968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Еврейское заселение Ханаана и формирование Иудаизма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232" y="914401"/>
            <a:ext cx="1162172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Семитские кочевые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племена </a:t>
            </a:r>
            <a:r>
              <a:rPr lang="ru-RU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аморитов</a:t>
            </a:r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заполняют большие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территории Азии, ок. 2500 г. до н.э.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1-я волна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сер.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XVIII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в. до н.э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из Ура Халдейского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главе с Авраамом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1800-1700 до н.э.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2-я волна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арамейских племен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главе с Иаковом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или Израилем,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XVIII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в. до н.э.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3-я волна племен, вышедших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Египта (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1270-1230 до н.э.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во главе с Моисеем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вошла в Ханаан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юга и востока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кон.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XIII 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в. до н.э. (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1230 до н.э.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главе с Иисусом Навином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1200-1000 до н.э. –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 Судей («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Шофтим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»).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 г. до н.э. –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Основание Израильского царства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VIII 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 до. н.э.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финикийские города попадают под власть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Ассирийского царства.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892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0530" y="294967"/>
            <a:ext cx="356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 и Фильмы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286" y="879742"/>
            <a:ext cx="114889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Phoenician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Religion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https://www.worldhistory.org/Phoenician_Religion/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Phoenicians: History, Religion &amp; Civilization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https://study.com/academy/lesson/the-phoenicians-history-religion-civilization.html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мин.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Religions of Ancient Canaan and Phoenicia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 мин.</a:t>
            </a:r>
          </a:p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https://www.youtube.com/watch?v=c9klkMKZczA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Religion in Canaan and the Levant (Bronze Age Canaanite Religion)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мин.</a:t>
            </a:r>
          </a:p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https://www.youtube.com/watch?v=KncTpP7Nrq0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Religion of Ancient Carthage DOCUMENTARY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мин.</a:t>
            </a:r>
          </a:p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https://www.youtube.com/watch?v=ROY_WJj6b9k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0722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030" y="653143"/>
            <a:ext cx="1143725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Финикия (рус.) История древнего мира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. </a:t>
            </a:r>
            <a:r>
              <a:rPr lang="ru-RU" sz="32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 мин.</a:t>
            </a:r>
            <a:endParaRPr lang="ru-RU" sz="3200" u="sng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www.youtube.com/watch?v=ctnWsYo9SqA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Религия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Карфагена. 10 мин.</a:t>
            </a:r>
          </a:p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www.youtube.com/watch?v=o5uQhKs93zA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Великая богиня и воскресший бог древней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Сирии. Лекции проф. </a:t>
            </a:r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А.Зубова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 час. 30 мин.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abzubov.com/new_course/lecture_063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28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67728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17" y="254000"/>
            <a:ext cx="1151123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Библиография</a:t>
            </a:r>
          </a:p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Финикийская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мифология. — Сост. Н.К. Герасимова. — Под общ. ред. Ю.С. Довженко. — СПб.: "Летний сад", Журнал "Нева", 1999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ancientrome.ru/antlitr/philon-bibl/intro-f.htm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Религия Финикии. 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azbyka.ru/otechnik/Hrisanf_Retivcev/religii-drevnego-mira-v-ih-otnoshenii-k-hristianstvu/12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«Финикийская история»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Санхуаниатона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vdi.igh.ru/system/articles/pdfs/000/001/279/original/75661201451e91bcc53ab1e64d3ae0823fe1cf04.pdf?1532513271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Филон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Библский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ФИНИКИЙСКАЯ ИСТОРИЯ. 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</a:t>
            </a:r>
            <a:r>
              <a:rPr lang="de-DE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krotov.info/acts/04/onomastik/biblsk.html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54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4" y="254000"/>
            <a:ext cx="1166667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Библиография</a:t>
            </a:r>
          </a:p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Шифман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И.Ш.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Культура Древнего Угарита (XIV-XIII вв. до н.э.). – М.: Наука, 1987. </a:t>
            </a:r>
          </a:p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Шифман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И.Ш. .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Угаритский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эпос. – М.: Восточная литература, 1993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Шифман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И.Ш.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Ба'лу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Угаритские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поэтические повествования. – М.: Восточная литература, 1999. – 536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с.</a:t>
            </a:r>
          </a:p>
          <a:p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Циркин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Ю.Б.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Мифы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Угарита и Финикии. - М.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2003</a:t>
            </a:r>
          </a:p>
          <a:p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Binger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Asherah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Goddesses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Ugarit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Israel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Old Testament,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Continuum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Publishing Group. 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1997</a:t>
            </a: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8710" y="1228398"/>
            <a:ext cx="1122352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de-DE" sz="3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Yahweh</a:t>
            </a:r>
            <a:r>
              <a:rPr lang="de-DE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Gods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Goddesses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Canaan. Sheffield Academic Press 2000</a:t>
            </a:r>
          </a:p>
          <a:p>
            <a:pPr lvl="0"/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de-DE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Hadley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J.M. </a:t>
            </a:r>
            <a:r>
              <a:rPr lang="de-DE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Cult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Asherah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Ancient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Israel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Judah: The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Hebrew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Goddess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University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Cambridge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Oriental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publications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57, Cambridge University Press. 2000</a:t>
            </a:r>
          </a:p>
          <a:p>
            <a:pPr lvl="0"/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de-DE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Harden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de-DE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Phoenicians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(2nd </a:t>
            </a:r>
            <a:r>
              <a:rPr lang="de-DE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de-DE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 London 1980</a:t>
            </a:r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94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045"/>
            <a:ext cx="5881165" cy="498495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6973" y="118719"/>
            <a:ext cx="41822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Изображение </a:t>
            </a:r>
            <a:r>
              <a:rPr lang="ru-RU" sz="2800" dirty="0" err="1"/>
              <a:t>протоханаанейских</a:t>
            </a:r>
            <a:r>
              <a:rPr lang="ru-RU" sz="2800" dirty="0"/>
              <a:t> надписей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39" y="1474217"/>
            <a:ext cx="5029200" cy="4911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6774" y="516194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Финикийский алфавит</a:t>
            </a:r>
          </a:p>
        </p:txBody>
      </p:sp>
    </p:spTree>
    <p:extLst>
      <p:ext uri="{BB962C8B-B14F-4D97-AF65-F5344CB8AC3E}">
        <p14:creationId xmlns:p14="http://schemas.microsoft.com/office/powerpoint/2010/main" val="100781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5214" y="54210"/>
            <a:ext cx="8996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Города Ханаана-Финикии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577430"/>
            <a:ext cx="612795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err="1"/>
              <a:t>Сидо́н</a:t>
            </a:r>
            <a:r>
              <a:rPr lang="ru-RU" sz="2800" dirty="0"/>
              <a:t> = </a:t>
            </a:r>
            <a:r>
              <a:rPr lang="ru-RU" sz="2800" dirty="0" err="1"/>
              <a:t>совр</a:t>
            </a:r>
            <a:r>
              <a:rPr lang="ru-RU" sz="2800" dirty="0"/>
              <a:t>. </a:t>
            </a:r>
            <a:r>
              <a:rPr lang="ru-RU" sz="2800" dirty="0" err="1"/>
              <a:t>Са́йда</a:t>
            </a:r>
            <a:endParaRPr lang="ru-RU" sz="2800" dirty="0"/>
          </a:p>
          <a:p>
            <a:r>
              <a:rPr lang="ru-RU" sz="2800" b="1" dirty="0" smtClean="0"/>
              <a:t>Тир </a:t>
            </a:r>
            <a:r>
              <a:rPr lang="ru-RU" sz="2800" b="1" dirty="0"/>
              <a:t>= </a:t>
            </a:r>
            <a:r>
              <a:rPr lang="ru-RU" sz="2800" dirty="0" err="1"/>
              <a:t>совр</a:t>
            </a:r>
            <a:r>
              <a:rPr lang="ru-RU" sz="2800" dirty="0"/>
              <a:t>. </a:t>
            </a:r>
            <a:r>
              <a:rPr lang="ru-RU" sz="2800" dirty="0" smtClean="0"/>
              <a:t>Сур</a:t>
            </a:r>
          </a:p>
          <a:p>
            <a:r>
              <a:rPr lang="ru-RU" sz="2800" b="1" dirty="0" err="1" smtClean="0"/>
              <a:t>Берит</a:t>
            </a:r>
            <a:r>
              <a:rPr lang="ru-RU" sz="2800" b="1" dirty="0" smtClean="0"/>
              <a:t> </a:t>
            </a:r>
            <a:r>
              <a:rPr lang="ru-RU" sz="2800" dirty="0"/>
              <a:t>– </a:t>
            </a:r>
            <a:r>
              <a:rPr lang="ru-RU" sz="2800" dirty="0" err="1"/>
              <a:t>совр</a:t>
            </a:r>
            <a:r>
              <a:rPr lang="ru-RU" sz="2800" dirty="0"/>
              <a:t>. Бейрут</a:t>
            </a:r>
          </a:p>
          <a:p>
            <a:r>
              <a:rPr lang="ru-RU" sz="2800" b="1" dirty="0" smtClean="0"/>
              <a:t>Триполи – </a:t>
            </a:r>
            <a:r>
              <a:rPr lang="ru-RU" sz="2800" dirty="0" err="1" smtClean="0"/>
              <a:t>совр</a:t>
            </a:r>
            <a:r>
              <a:rPr lang="ru-RU" sz="2800" dirty="0" smtClean="0"/>
              <a:t>. столица Ливии</a:t>
            </a:r>
            <a:endParaRPr lang="ru-RU" sz="2800" dirty="0"/>
          </a:p>
          <a:p>
            <a:r>
              <a:rPr lang="ru-RU" sz="2800" b="1" dirty="0"/>
              <a:t>Угари́т - </a:t>
            </a:r>
            <a:r>
              <a:rPr lang="ru-RU" sz="2800" dirty="0"/>
              <a:t>ок. </a:t>
            </a:r>
            <a:r>
              <a:rPr lang="ru-RU" sz="2800" dirty="0" err="1"/>
              <a:t>Латаки</a:t>
            </a:r>
            <a:r>
              <a:rPr lang="ru-RU" sz="2800" dirty="0"/>
              <a:t>, Сирия </a:t>
            </a:r>
          </a:p>
          <a:p>
            <a:r>
              <a:rPr lang="ru-RU" sz="2800" dirty="0"/>
              <a:t>Колонии:</a:t>
            </a:r>
            <a:r>
              <a:rPr lang="ru-RU" sz="2800" b="1" dirty="0"/>
              <a:t> </a:t>
            </a:r>
            <a:r>
              <a:rPr lang="ru-RU" sz="2800" b="1" dirty="0" smtClean="0"/>
              <a:t>Палермо</a:t>
            </a:r>
            <a:r>
              <a:rPr lang="ru-RU" sz="2800" dirty="0" smtClean="0"/>
              <a:t> (</a:t>
            </a:r>
            <a:r>
              <a:rPr lang="ru-RU" sz="2800" dirty="0"/>
              <a:t>С</a:t>
            </a:r>
            <a:r>
              <a:rPr lang="ru-RU" sz="2800" dirty="0" smtClean="0"/>
              <a:t>ицилия), </a:t>
            </a:r>
            <a:r>
              <a:rPr lang="ru-RU" sz="2800" b="1" dirty="0"/>
              <a:t>Карфаген, </a:t>
            </a:r>
            <a:r>
              <a:rPr lang="ru-RU" sz="2800" b="1" dirty="0" smtClean="0"/>
              <a:t>Гадес </a:t>
            </a:r>
            <a:r>
              <a:rPr lang="ru-RU" sz="2800" dirty="0" smtClean="0"/>
              <a:t>(Кадис) 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262284" y="2557023"/>
            <a:ext cx="166656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787149" y="5903216"/>
            <a:ext cx="3834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Библ – </a:t>
            </a:r>
            <a:r>
              <a:rPr lang="ru-RU" sz="2800" dirty="0" err="1"/>
              <a:t>совр</a:t>
            </a:r>
            <a:r>
              <a:rPr lang="ru-RU" sz="2800" dirty="0"/>
              <a:t>. </a:t>
            </a:r>
            <a:r>
              <a:rPr lang="ru-RU" sz="2800" dirty="0" err="1"/>
              <a:t>Джебейль</a:t>
            </a:r>
            <a:r>
              <a:rPr lang="ru-RU" sz="2800" b="1" dirty="0"/>
              <a:t> 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41" y="554959"/>
            <a:ext cx="5517895" cy="45788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0" y="3684865"/>
            <a:ext cx="5321782" cy="2362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213" y="6164826"/>
            <a:ext cx="707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Библ: Храм обелисков ок. 1900 год до н. э.</a:t>
            </a:r>
          </a:p>
        </p:txBody>
      </p:sp>
    </p:spTree>
    <p:extLst>
      <p:ext uri="{BB962C8B-B14F-4D97-AF65-F5344CB8AC3E}">
        <p14:creationId xmlns:p14="http://schemas.microsoft.com/office/powerpoint/2010/main" val="619019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955" y="1381810"/>
            <a:ext cx="117790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Финики́я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греч.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Φοίνικες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фойникес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буквально 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«Страна пурпура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»).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Другое объяснение —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греч.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Φοϊνιξ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«страна Феникса»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(красного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солнечного божества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появлявшегося с востока).</a:t>
            </a: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египетского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фенеху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 — «строитель кораблей»,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 как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занятие финикиян мореплавание и кораблестроение.</a:t>
            </a: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Средиземноморский тип хозяйства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экспорт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вина, оливкового масла, др. культур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сезонных сборов урожая. </a:t>
            </a:r>
          </a:p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Производство и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экспорт 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пурпура, 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стекла и керамики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экспорт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папируса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Морская оптовая торговля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Работорговля.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Развитая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приморская городская инфраструктура.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8645" y="427703"/>
            <a:ext cx="10146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Экономическая, политическая и культурная основа Хананейских религий</a:t>
            </a:r>
          </a:p>
        </p:txBody>
      </p:sp>
    </p:spTree>
    <p:extLst>
      <p:ext uri="{BB962C8B-B14F-4D97-AF65-F5344CB8AC3E}">
        <p14:creationId xmlns:p14="http://schemas.microsoft.com/office/powerpoint/2010/main" val="30953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5915" y="1420096"/>
            <a:ext cx="1060409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начале всего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Мрачный Воздух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подобный ветру, и не менее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Мрачный Хаос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воздух полюбил самого себя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появилось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желание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 потом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Мот-смерть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Возрождение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нее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то ли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илом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то ли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водянистой гнилью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Из него произошли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Семена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всего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существующего. </a:t>
            </a:r>
          </a:p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Потом появились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еще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имевшие никаких чувств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А от них -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Существа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обладающие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разумом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получили они имя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Стражей неба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своей форме они походили на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Яйцо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9433" y="250723"/>
            <a:ext cx="9350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Финикийская космогония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Санхуаниатона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Филона </a:t>
            </a:r>
            <a:r>
              <a:rPr 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Библского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СОТВОРЕНИЕ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ВСЕЛЕННОЙ</a:t>
            </a:r>
          </a:p>
        </p:txBody>
      </p:sp>
    </p:spTree>
    <p:extLst>
      <p:ext uri="{BB962C8B-B14F-4D97-AF65-F5344CB8AC3E}">
        <p14:creationId xmlns:p14="http://schemas.microsoft.com/office/powerpoint/2010/main" val="2953473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9213" y="312058"/>
            <a:ext cx="1150374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Одновременно возникли также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Солнце, Луна, Звезды и великие Светила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потом все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воспламенилось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Светом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Загорелись моря и земли, все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накалилось,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пришел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движение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Воздух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отчего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произошли </a:t>
            </a: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Ветры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 небесах собрались тучи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пролились на землю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мощными потоками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ru-RU" sz="32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Земля</a:t>
            </a:r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стала извергаться, и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мощные землетрясения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потрясли вселенную. </a:t>
            </a:r>
            <a:endParaRPr lang="ru-RU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все завертелось </a:t>
            </a:r>
            <a:r>
              <a:rPr 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могучем </a:t>
            </a:r>
            <a:r>
              <a:rPr lang="ru-RU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Вихре.</a:t>
            </a:r>
            <a:endParaRPr lang="ru-RU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248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4196</TotalTime>
  <Words>2286</Words>
  <Application>Microsoft Office PowerPoint</Application>
  <PresentationFormat>Широкоэкранный</PresentationFormat>
  <Paragraphs>253</Paragraphs>
  <Slides>46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Тема Office</vt:lpstr>
      <vt:lpstr>Acrobat Document</vt:lpstr>
      <vt:lpstr>Религия древнего Ханаана (Угарит, Финикия)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Ханаан и Иудаизм</dc:title>
  <dc:creator>Пользователь Windows</dc:creator>
  <cp:lastModifiedBy>Student 110</cp:lastModifiedBy>
  <cp:revision>162</cp:revision>
  <dcterms:created xsi:type="dcterms:W3CDTF">2019-03-22T18:58:46Z</dcterms:created>
  <dcterms:modified xsi:type="dcterms:W3CDTF">2025-09-23T12:22:12Z</dcterms:modified>
</cp:coreProperties>
</file>